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2E270D-2148-403C-A8EB-096768E49E6E}" v="7" dt="2026-04-08T12:34:57.1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744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yako Takahashi" userId="973971069e85b503" providerId="LiveId" clId="{0194FDC4-B115-4057-AEDF-C96665EEEC62}"/>
    <pc:docChg chg="modSld">
      <pc:chgData name="Miyako Takahashi" userId="973971069e85b503" providerId="LiveId" clId="{0194FDC4-B115-4057-AEDF-C96665EEEC62}" dt="2026-04-08T22:27:13.511" v="3"/>
      <pc:docMkLst>
        <pc:docMk/>
      </pc:docMkLst>
      <pc:sldChg chg="modSp mod">
        <pc:chgData name="Miyako Takahashi" userId="973971069e85b503" providerId="LiveId" clId="{0194FDC4-B115-4057-AEDF-C96665EEEC62}" dt="2026-04-08T22:27:13.511" v="3"/>
        <pc:sldMkLst>
          <pc:docMk/>
          <pc:sldMk cId="2612511580" sldId="259"/>
        </pc:sldMkLst>
        <pc:spChg chg="mod">
          <ac:chgData name="Miyako Takahashi" userId="973971069e85b503" providerId="LiveId" clId="{0194FDC4-B115-4057-AEDF-C96665EEEC62}" dt="2026-04-08T22:27:13.511" v="3"/>
          <ac:spMkLst>
            <pc:docMk/>
            <pc:sldMk cId="2612511580" sldId="259"/>
            <ac:spMk id="2051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94B8A48-32AB-453A-AE57-D361BB3A7ED4}" type="slidenum">
              <a:rPr lang="en-US" altLang="ja-JP" sz="1200"/>
              <a:pPr eaLnBrk="1" hangingPunct="1"/>
              <a:t>1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831309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85952-7D0D-2DE0-32AF-5A40B675DC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114042AB-2998-B9C1-3A39-5767916863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94B8A48-32AB-453A-AE57-D361BB3A7ED4}" type="slidenum">
              <a:rPr lang="en-US" altLang="ja-JP" sz="1200"/>
              <a:pPr eaLnBrk="1" hangingPunct="1"/>
              <a:t>2</a:t>
            </a:fld>
            <a:endParaRPr lang="en-US" altLang="ja-JP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A605034A-E741-413C-4370-B85F87232C1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7DAF3D13-4CD7-F0F6-D522-3B585D6256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1628919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1862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2971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075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6911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1557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389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0009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7961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2120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146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480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208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088204" y="4003550"/>
            <a:ext cx="8015591" cy="51981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altLang="ja-JP" sz="3200" b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I have no conflict of interest to disclose.</a:t>
            </a:r>
            <a:endParaRPr lang="en-US" altLang="ja-JP" sz="3200" b="1" dirty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グラフィックス 1">
            <a:extLst>
              <a:ext uri="{FF2B5EF4-FFF2-40B4-BE49-F238E27FC236}">
                <a16:creationId xmlns:a16="http://schemas.microsoft.com/office/drawing/2014/main" id="{A92F44FB-07BF-905D-A5D6-15A5138D97C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2887" y="4882024"/>
            <a:ext cx="1057275" cy="153352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D319924-ECE6-2CCB-8E4A-D4A5A38E7C5F}"/>
              </a:ext>
            </a:extLst>
          </p:cNvPr>
          <p:cNvSpPr txBox="1">
            <a:spLocks noChangeArrowheads="1"/>
          </p:cNvSpPr>
          <p:nvPr/>
        </p:nvSpPr>
        <p:spPr>
          <a:xfrm>
            <a:off x="1498308" y="565155"/>
            <a:ext cx="9026769" cy="2753032"/>
          </a:xfrm>
          <a:prstGeom prst="rect">
            <a:avLst/>
          </a:prstGeom>
          <a:noFill/>
          <a:ln w="19050">
            <a:solidFill>
              <a:srgbClr val="00B050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1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 　</a:t>
            </a:r>
            <a:r>
              <a:rPr lang="en-US" altLang="ja-JP" sz="31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The 5</a:t>
            </a:r>
            <a:r>
              <a:rPr lang="en-US" altLang="ja-JP" sz="3100" b="1" baseline="3000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th</a:t>
            </a:r>
            <a:r>
              <a:rPr lang="en-US" altLang="ja-JP" sz="31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Sapporo Conference for Palliative </a:t>
            </a:r>
            <a:br>
              <a:rPr lang="en-US" altLang="ja-JP" sz="31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</a:br>
            <a:r>
              <a:rPr lang="ja-JP" altLang="en-US" sz="31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　　　　　   </a:t>
            </a:r>
            <a:r>
              <a:rPr lang="en-US" altLang="ja-JP" sz="31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and Supportive Care in Cancer </a:t>
            </a:r>
            <a:br>
              <a:rPr lang="en-US" altLang="ja-JP" sz="31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</a:br>
            <a:r>
              <a:rPr lang="ja-JP" altLang="en-US" sz="31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　　　　　　　　　　　  </a:t>
            </a:r>
            <a:r>
              <a:rPr lang="en-US" altLang="ja-JP" sz="31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COI disclosure</a:t>
            </a:r>
            <a:br>
              <a:rPr lang="en-US" altLang="ja-JP" sz="32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</a:br>
            <a:r>
              <a:rPr lang="en-US" altLang="ja-JP" sz="32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		</a:t>
            </a:r>
            <a:r>
              <a:rPr lang="en-US" altLang="ja-JP" sz="24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Institution</a:t>
            </a:r>
            <a:r>
              <a:rPr lang="ja-JP" altLang="en-US" sz="24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：</a:t>
            </a:r>
            <a:br>
              <a:rPr lang="ja-JP" altLang="en-US" sz="24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</a:br>
            <a:r>
              <a:rPr lang="en-US" altLang="ja-JP" sz="24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		Name</a:t>
            </a:r>
            <a:r>
              <a:rPr lang="ja-JP" altLang="en-US" sz="24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：</a:t>
            </a:r>
            <a:endParaRPr lang="en-US" altLang="ja-JP" sz="2400" b="1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511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6B2785-D2A3-3F7E-F44C-7BE1B69DB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グラフィックス 1">
            <a:extLst>
              <a:ext uri="{FF2B5EF4-FFF2-40B4-BE49-F238E27FC236}">
                <a16:creationId xmlns:a16="http://schemas.microsoft.com/office/drawing/2014/main" id="{BA02600F-2CD3-A07E-A217-24C6715E1EA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2887" y="4831498"/>
            <a:ext cx="1057275" cy="1533525"/>
          </a:xfrm>
          <a:prstGeom prst="rect">
            <a:avLst/>
          </a:prstGeo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F8853778-189F-4B5D-9D9D-BCA960832E4A}"/>
              </a:ext>
            </a:extLst>
          </p:cNvPr>
          <p:cNvSpPr txBox="1">
            <a:spLocks noChangeArrowheads="1"/>
          </p:cNvSpPr>
          <p:nvPr/>
        </p:nvSpPr>
        <p:spPr>
          <a:xfrm>
            <a:off x="1582615" y="356947"/>
            <a:ext cx="9026769" cy="2753032"/>
          </a:xfrm>
          <a:prstGeom prst="rect">
            <a:avLst/>
          </a:prstGeom>
          <a:noFill/>
          <a:ln w="19050">
            <a:solidFill>
              <a:srgbClr val="00B050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1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 　</a:t>
            </a:r>
            <a:r>
              <a:rPr lang="en-US" altLang="ja-JP" sz="31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The 5</a:t>
            </a:r>
            <a:r>
              <a:rPr lang="en-US" altLang="ja-JP" sz="3100" b="1" baseline="3000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th</a:t>
            </a:r>
            <a:r>
              <a:rPr lang="en-US" altLang="ja-JP" sz="31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Sapporo Conference for Palliative </a:t>
            </a:r>
            <a:br>
              <a:rPr lang="en-US" altLang="ja-JP" sz="31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</a:br>
            <a:r>
              <a:rPr lang="ja-JP" altLang="en-US" sz="31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　　　　　   </a:t>
            </a:r>
            <a:r>
              <a:rPr lang="en-US" altLang="ja-JP" sz="31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and Supportive Care in Cancer </a:t>
            </a:r>
            <a:br>
              <a:rPr lang="en-US" altLang="ja-JP" sz="31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</a:br>
            <a:r>
              <a:rPr lang="ja-JP" altLang="en-US" sz="31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　　　　　　　　　　　  </a:t>
            </a:r>
            <a:r>
              <a:rPr lang="en-US" altLang="ja-JP" sz="31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COI disclosure</a:t>
            </a:r>
            <a:br>
              <a:rPr lang="en-US" altLang="ja-JP" sz="32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</a:br>
            <a:r>
              <a:rPr lang="en-US" altLang="ja-JP" sz="32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		</a:t>
            </a:r>
            <a:r>
              <a:rPr lang="en-US" altLang="ja-JP" sz="24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Institution</a:t>
            </a:r>
            <a:r>
              <a:rPr lang="ja-JP" altLang="en-US" sz="24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：</a:t>
            </a:r>
            <a:br>
              <a:rPr lang="ja-JP" altLang="en-US" sz="24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</a:br>
            <a:r>
              <a:rPr lang="en-US" altLang="ja-JP" sz="24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		Name</a:t>
            </a:r>
            <a:r>
              <a:rPr lang="ja-JP" altLang="en-US" sz="2400" b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：</a:t>
            </a:r>
            <a:endParaRPr lang="en-US" altLang="ja-JP" sz="2400" b="1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D4D18B6-2295-499B-5DAD-7D83B7DD27CA}"/>
              </a:ext>
            </a:extLst>
          </p:cNvPr>
          <p:cNvSpPr txBox="1"/>
          <p:nvPr/>
        </p:nvSpPr>
        <p:spPr>
          <a:xfrm>
            <a:off x="2234013" y="3261169"/>
            <a:ext cx="8117495" cy="3385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The following financial conflict-of-interests are associated with the presenter.</a:t>
            </a:r>
          </a:p>
          <a:p>
            <a:pPr>
              <a:lnSpc>
                <a:spcPct val="120000"/>
              </a:lnSpc>
            </a:pP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(1) Consultant / adviser	None</a:t>
            </a:r>
          </a:p>
          <a:p>
            <a:pPr>
              <a:lnSpc>
                <a:spcPct val="120000"/>
              </a:lnSpc>
            </a:pP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(2) Stock holdings</a:t>
            </a:r>
            <a:r>
              <a:rPr kumimoji="1"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　　　</a:t>
            </a: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	None</a:t>
            </a:r>
          </a:p>
          <a:p>
            <a:pPr>
              <a:lnSpc>
                <a:spcPct val="120000"/>
              </a:lnSpc>
            </a:pP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(3) Patents / licenses</a:t>
            </a:r>
            <a:r>
              <a:rPr kumimoji="1"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　　</a:t>
            </a: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	None</a:t>
            </a:r>
          </a:p>
          <a:p>
            <a:pPr>
              <a:lnSpc>
                <a:spcPct val="120000"/>
              </a:lnSpc>
            </a:pP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(4) Honoraria				Pharma A, pharma B, ....</a:t>
            </a:r>
          </a:p>
          <a:p>
            <a:pPr>
              <a:lnSpc>
                <a:spcPct val="120000"/>
              </a:lnSpc>
            </a:pP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(5) Writing payment</a:t>
            </a:r>
            <a:r>
              <a:rPr kumimoji="1"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　　</a:t>
            </a: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	None</a:t>
            </a:r>
          </a:p>
          <a:p>
            <a:pPr>
              <a:lnSpc>
                <a:spcPct val="120000"/>
              </a:lnSpc>
            </a:pP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(6) Research grants</a:t>
            </a:r>
            <a:r>
              <a:rPr kumimoji="1"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　		</a:t>
            </a: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Pharma A, pharma B, ....</a:t>
            </a:r>
          </a:p>
          <a:p>
            <a:pPr>
              <a:lnSpc>
                <a:spcPct val="120000"/>
              </a:lnSpc>
            </a:pP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(7) Scholarship funds		Pharma A, pharma B, ....</a:t>
            </a:r>
          </a:p>
          <a:p>
            <a:pPr>
              <a:lnSpc>
                <a:spcPct val="120000"/>
              </a:lnSpc>
            </a:pP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(8) Endowed chair</a:t>
            </a:r>
            <a:r>
              <a:rPr kumimoji="1"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　		</a:t>
            </a: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Pharma A, pharma B, .... </a:t>
            </a:r>
          </a:p>
          <a:p>
            <a:pPr>
              <a:lnSpc>
                <a:spcPct val="120000"/>
              </a:lnSpc>
            </a:pP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(9) Gifts					None</a:t>
            </a:r>
          </a:p>
        </p:txBody>
      </p:sp>
    </p:spTree>
    <p:extLst>
      <p:ext uri="{BB962C8B-B14F-4D97-AF65-F5344CB8AC3E}">
        <p14:creationId xmlns:p14="http://schemas.microsoft.com/office/powerpoint/2010/main" val="3473866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317</TotalTime>
  <Words>174</Words>
  <Application>Microsoft Office PowerPoint</Application>
  <PresentationFormat>ワイド画面</PresentationFormat>
  <Paragraphs>15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メイリオ</vt:lpstr>
      <vt:lpstr>Arial</vt:lpstr>
      <vt:lpstr>Calibri</vt:lpstr>
      <vt:lpstr>Calibri Light</vt:lpstr>
      <vt:lpstr>Office 2013 - 2022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Miyako Takahashi</cp:lastModifiedBy>
  <cp:revision>34</cp:revision>
  <cp:lastPrinted>2016-02-29T06:43:51Z</cp:lastPrinted>
  <dcterms:created xsi:type="dcterms:W3CDTF">2015-03-14T19:59:31Z</dcterms:created>
  <dcterms:modified xsi:type="dcterms:W3CDTF">2026-04-08T22:27:15Z</dcterms:modified>
</cp:coreProperties>
</file>